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5" r:id="rId2"/>
    <p:sldId id="292" r:id="rId3"/>
    <p:sldId id="297" r:id="rId4"/>
    <p:sldId id="264" r:id="rId5"/>
    <p:sldId id="294" r:id="rId6"/>
    <p:sldId id="266" r:id="rId7"/>
    <p:sldId id="275" r:id="rId8"/>
    <p:sldId id="293" r:id="rId9"/>
    <p:sldId id="265" r:id="rId10"/>
    <p:sldId id="269" r:id="rId11"/>
    <p:sldId id="278" r:id="rId12"/>
    <p:sldId id="281" r:id="rId13"/>
    <p:sldId id="284" r:id="rId14"/>
    <p:sldId id="282" r:id="rId15"/>
    <p:sldId id="283" r:id="rId16"/>
    <p:sldId id="286" r:id="rId17"/>
    <p:sldId id="288" r:id="rId18"/>
    <p:sldId id="287" r:id="rId19"/>
    <p:sldId id="289" r:id="rId20"/>
    <p:sldId id="290" r:id="rId21"/>
    <p:sldId id="291" r:id="rId22"/>
    <p:sldId id="258" r:id="rId23"/>
    <p:sldId id="257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D078-DF6E-4EB8-83C7-14F290BDBFF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86707-D871-413A-BD0A-C22CD900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86707-D871-413A-BD0A-C22CD900F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5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8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8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8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1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056C-6C59-4058-9385-00C465B50C0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2FDB-8DF5-4224-972F-DF5C69A5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697" y="1087394"/>
            <a:ext cx="11306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Postoperative intestinal </a:t>
            </a:r>
            <a:r>
              <a:rPr lang="en-US" sz="2000" dirty="0" smtClean="0">
                <a:solidFill>
                  <a:schemeClr val="accent1"/>
                </a:solidFill>
              </a:rPr>
              <a:t>obstruction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persistent </a:t>
            </a:r>
            <a:r>
              <a:rPr lang="en-US" sz="2000" dirty="0"/>
              <a:t>paralytic ileus </a:t>
            </a:r>
            <a:r>
              <a:rPr lang="en-US" sz="2000" dirty="0" smtClean="0"/>
              <a:t>vs. </a:t>
            </a:r>
            <a:r>
              <a:rPr lang="en-US" sz="2000" dirty="0"/>
              <a:t>early mechanical </a:t>
            </a:r>
            <a:r>
              <a:rPr lang="en-US" sz="2000" dirty="0" smtClean="0"/>
              <a:t>obstruction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Early evidence </a:t>
            </a:r>
            <a:r>
              <a:rPr lang="en-US" sz="2000" dirty="0"/>
              <a:t>of obstruction (days 1–5) is usually due to non-strangulating causes such as ﬁbrinous adhesions and </a:t>
            </a:r>
            <a:r>
              <a:rPr lang="en-US" sz="2000" dirty="0" err="1"/>
              <a:t>oedema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Obstruction </a:t>
            </a:r>
            <a:r>
              <a:rPr lang="en-US" sz="2000" dirty="0"/>
              <a:t>is usually incomplete and the majority settle with </a:t>
            </a:r>
            <a:r>
              <a:rPr lang="en-US" sz="2000" dirty="0" smtClean="0"/>
              <a:t>conservative </a:t>
            </a:r>
            <a:r>
              <a:rPr lang="en-US" sz="2000" dirty="0"/>
              <a:t>management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Late postoperative obstruction (&gt;7 days) is usually more signiﬁcant </a:t>
            </a:r>
            <a:r>
              <a:rPr lang="en-US" sz="2000" dirty="0" smtClean="0"/>
              <a:t>, </a:t>
            </a:r>
            <a:r>
              <a:rPr lang="en-US" sz="2000" dirty="0"/>
              <a:t>and timely surgical intervention is usually required</a:t>
            </a:r>
          </a:p>
        </p:txBody>
      </p:sp>
    </p:spTree>
    <p:extLst>
      <p:ext uri="{BB962C8B-B14F-4D97-AF65-F5344CB8AC3E}">
        <p14:creationId xmlns:p14="http://schemas.microsoft.com/office/powerpoint/2010/main" val="28823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989" y="197708"/>
            <a:ext cx="118460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Treatment of sigmoid </a:t>
            </a:r>
            <a:r>
              <a:rPr lang="en-US" sz="2000" dirty="0" smtClean="0">
                <a:solidFill>
                  <a:schemeClr val="accent1"/>
                </a:solidFill>
              </a:rPr>
              <a:t>volvulus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Flexible sigmoidoscopy or rigid sigmoidoscopy and insertion of a ﬂatus tube should be carried out to allow deﬂation of the gut. Success, as long as </a:t>
            </a:r>
            <a:r>
              <a:rPr lang="en-US" sz="2000" dirty="0" err="1"/>
              <a:t>ischaemic</a:t>
            </a:r>
            <a:r>
              <a:rPr lang="en-US" sz="2000" dirty="0"/>
              <a:t> bowel is excluded, will provide temporary respite, allowing resuscitation and an elective procedure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Failure results in an early laparotomy, with untwisting of the loop and per </a:t>
            </a:r>
            <a:r>
              <a:rPr lang="en-US" sz="2000" dirty="0" err="1"/>
              <a:t>anum</a:t>
            </a:r>
            <a:r>
              <a:rPr lang="en-US" sz="2000" dirty="0"/>
              <a:t> decompression </a:t>
            </a:r>
            <a:r>
              <a:rPr lang="en-US" sz="2000" dirty="0" smtClean="0"/>
              <a:t>. </a:t>
            </a:r>
            <a:r>
              <a:rPr lang="en-US" sz="2000" dirty="0"/>
              <a:t>When the bowel is viable, ﬁxation of the sigmoid colon to the posterior abdominal wall may be a safer </a:t>
            </a:r>
            <a:r>
              <a:rPr lang="en-US" sz="2000" dirty="0" err="1"/>
              <a:t>manoeuvre</a:t>
            </a:r>
            <a:r>
              <a:rPr lang="en-US" sz="2000" dirty="0"/>
              <a:t> in inexperienced hands. Resection is preferable if it can be achieved safely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A Paul–</a:t>
            </a:r>
            <a:r>
              <a:rPr lang="en-US" sz="2000" dirty="0" err="1"/>
              <a:t>Mikulicz</a:t>
            </a:r>
            <a:r>
              <a:rPr lang="en-US" sz="2000" dirty="0"/>
              <a:t> procedure is useful, particularly if there is suspicion of impending </a:t>
            </a:r>
            <a:r>
              <a:rPr lang="en-US" sz="2000" dirty="0" smtClean="0"/>
              <a:t>gangrene ; </a:t>
            </a:r>
            <a:r>
              <a:rPr lang="en-US" sz="2000" dirty="0"/>
              <a:t>an alternative procedure is a sigmoid colectomy and, when anastomosis is considered unwise, a Hartmann’s procedure with subsequent </a:t>
            </a:r>
            <a:r>
              <a:rPr lang="en-US" sz="2000" dirty="0" err="1"/>
              <a:t>reanastomosis</a:t>
            </a:r>
            <a:r>
              <a:rPr lang="en-US" sz="2000" dirty="0"/>
              <a:t> can be carried out</a:t>
            </a:r>
          </a:p>
        </p:txBody>
      </p:sp>
    </p:spTree>
    <p:extLst>
      <p:ext uri="{BB962C8B-B14F-4D97-AF65-F5344CB8AC3E}">
        <p14:creationId xmlns:p14="http://schemas.microsoft.com/office/powerpoint/2010/main" val="19944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064" y="270967"/>
            <a:ext cx="117265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400" b="1" dirty="0"/>
              <a:t>Pseudo-obstruction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000" dirty="0" smtClean="0"/>
              <a:t>Obstruction</a:t>
            </a:r>
            <a:r>
              <a:rPr lang="en-US" sz="2000" dirty="0"/>
              <a:t>, usually of the colon, that occurs in the absence of a mechanical cause or acute intraabdominal disease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It is associated with a variety of syndromes in which there is an underlying neuropathy and/or myopathy and a range of other factors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9" y="2081425"/>
            <a:ext cx="9912955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449" y="197708"/>
            <a:ext cx="120231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Small intestinal pseudo-obstruction </a:t>
            </a:r>
            <a:endParaRPr lang="en-US" sz="2000" b="1" u="sng" dirty="0" smtClean="0"/>
          </a:p>
          <a:p>
            <a:endParaRPr lang="en-US" sz="2000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primary </a:t>
            </a:r>
            <a:r>
              <a:rPr lang="en-US" sz="2000" dirty="0"/>
              <a:t>(i.e. idiopathic or associated with familial visceral myopathy)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secondary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clinical picture consists of recurrent subacute obstruction.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diagnosis is made by the exclusion of a mechanical cause.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Treatment </a:t>
            </a:r>
            <a:r>
              <a:rPr lang="en-US" sz="2000" dirty="0"/>
              <a:t>consists of initial correction of any underlying disorder. </a:t>
            </a:r>
            <a:endParaRPr lang="en-US" sz="2000" dirty="0" smtClean="0"/>
          </a:p>
          <a:p>
            <a:r>
              <a:rPr lang="en-US" sz="2000" dirty="0" smtClean="0"/>
              <a:t>Metoclopramide </a:t>
            </a:r>
            <a:r>
              <a:rPr lang="en-US" sz="2000" dirty="0"/>
              <a:t>and erythromycin may be of use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781" r="42951" b="10323"/>
          <a:stretch/>
        </p:blipFill>
        <p:spPr>
          <a:xfrm>
            <a:off x="7735330" y="1184571"/>
            <a:ext cx="4114799" cy="43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654" y="72766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/>
              <a:t>Colonic pseudo-obstruction </a:t>
            </a:r>
            <a:endParaRPr lang="en-US" sz="2000" b="1" u="sng" dirty="0" smtClean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 acute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chronic </a:t>
            </a:r>
          </a:p>
          <a:p>
            <a:endParaRPr lang="en-US" sz="2000" dirty="0"/>
          </a:p>
          <a:p>
            <a:r>
              <a:rPr lang="en-US" sz="2000" dirty="0"/>
              <a:t> The acute form, also known as Ogilvie’s syndrome, presents as acute large bowel obstruction. Abdominal radiographs show evidence of colonic obstruction, with marked </a:t>
            </a:r>
            <a:r>
              <a:rPr lang="en-US" sz="2000" dirty="0" err="1"/>
              <a:t>caecal</a:t>
            </a:r>
            <a:r>
              <a:rPr lang="en-US" sz="2000" dirty="0"/>
              <a:t> distension being a common feature. Indeed, </a:t>
            </a:r>
            <a:r>
              <a:rPr lang="en-US" sz="2000" dirty="0" err="1"/>
              <a:t>caecal</a:t>
            </a:r>
            <a:r>
              <a:rPr lang="en-US" sz="2000" dirty="0"/>
              <a:t> perforation is a well-</a:t>
            </a:r>
            <a:r>
              <a:rPr lang="en-US" sz="2000" dirty="0" err="1"/>
              <a:t>recognised</a:t>
            </a:r>
            <a:r>
              <a:rPr lang="en-US" sz="2000" dirty="0"/>
              <a:t> complication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22779" r="5334" b="10866"/>
          <a:stretch/>
        </p:blipFill>
        <p:spPr>
          <a:xfrm>
            <a:off x="8773297" y="1655805"/>
            <a:ext cx="3248954" cy="306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97" y="1621695"/>
            <a:ext cx="22098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28" t="6398" r="11054" b="9011"/>
          <a:stretch/>
        </p:blipFill>
        <p:spPr>
          <a:xfrm>
            <a:off x="284205" y="0"/>
            <a:ext cx="5239265" cy="4399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18" y="286643"/>
            <a:ext cx="4264889" cy="49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6712" y="690599"/>
            <a:ext cx="8814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The absence of a mechanical cause requires urgent conﬁrmation by colonoscopy or a single-contrast water-soluble barium enema or CT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pseudo-obstruction should be treated by </a:t>
            </a:r>
            <a:r>
              <a:rPr lang="en-US" sz="2000" dirty="0" err="1"/>
              <a:t>colonoscopic</a:t>
            </a:r>
            <a:r>
              <a:rPr lang="en-US" sz="2000" dirty="0"/>
              <a:t> decompression. It may recur in 25% of cases, necessitating further colonoscopy with simultaneous placement of a ﬂatus tube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When colonoscopy fails or is unavailable, a tube </a:t>
            </a:r>
            <a:r>
              <a:rPr lang="en-US" sz="2000" dirty="0" err="1"/>
              <a:t>caecostomy</a:t>
            </a:r>
            <a:r>
              <a:rPr lang="en-US" sz="2000" dirty="0"/>
              <a:t> may be required.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Continued </a:t>
            </a:r>
            <a:r>
              <a:rPr lang="en-US" sz="2000" dirty="0"/>
              <a:t>symptoms may beneﬁt from surgical intervention with subtotal colectomy and </a:t>
            </a:r>
            <a:r>
              <a:rPr lang="en-US" sz="2000" dirty="0" err="1"/>
              <a:t>ileorectal</a:t>
            </a:r>
            <a:r>
              <a:rPr lang="en-US" sz="2000" dirty="0"/>
              <a:t> anastomosis.</a:t>
            </a:r>
          </a:p>
        </p:txBody>
      </p:sp>
    </p:spTree>
    <p:extLst>
      <p:ext uri="{BB962C8B-B14F-4D97-AF65-F5344CB8AC3E}">
        <p14:creationId xmlns:p14="http://schemas.microsoft.com/office/powerpoint/2010/main" val="17674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7" b="13693"/>
          <a:stretch/>
        </p:blipFill>
        <p:spPr>
          <a:xfrm>
            <a:off x="1149178" y="444843"/>
            <a:ext cx="8975124" cy="59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58" y="321276"/>
            <a:ext cx="116318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mesenteric </a:t>
            </a:r>
            <a:r>
              <a:rPr lang="en-US" sz="2400" b="1" dirty="0" err="1" smtClean="0">
                <a:solidFill>
                  <a:srgbClr val="FF0000"/>
                </a:solidFill>
              </a:rPr>
              <a:t>ischaemia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/>
              <a:t>is the sudden decrease in blood supply to the bowel, resulting in bowel </a:t>
            </a:r>
            <a:r>
              <a:rPr lang="en-US" sz="2000" dirty="0" err="1" smtClean="0"/>
              <a:t>ischaemia</a:t>
            </a:r>
            <a:r>
              <a:rPr lang="en-US" sz="2000" dirty="0" smtClean="0"/>
              <a:t> and, if not promptly treated, rapid gangrene.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0658" y="2051222"/>
            <a:ext cx="110592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common causes of acute mesenteric </a:t>
            </a:r>
            <a:r>
              <a:rPr lang="en-US" sz="2000" b="1" dirty="0" err="1"/>
              <a:t>ischaemia</a:t>
            </a:r>
            <a:r>
              <a:rPr lang="en-US" sz="2000" b="1" dirty="0"/>
              <a:t> can be classified into: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6"/>
                </a:solidFill>
              </a:rPr>
              <a:t>    Thrombus-in-situ (Acute Mesenteric Arterial Thrombosis, </a:t>
            </a:r>
            <a:r>
              <a:rPr lang="en-US" sz="2000" b="1" dirty="0" err="1">
                <a:solidFill>
                  <a:schemeClr val="accent6"/>
                </a:solidFill>
              </a:rPr>
              <a:t>AMAT</a:t>
            </a:r>
            <a:r>
              <a:rPr lang="en-US" sz="2000" b="1" dirty="0">
                <a:solidFill>
                  <a:schemeClr val="accent6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/>
                </a:solidFill>
              </a:rPr>
              <a:t>    Embolism (Acute Mesenteric Arterial Embolism, </a:t>
            </a:r>
            <a:r>
              <a:rPr lang="en-US" sz="2000" b="1" dirty="0" err="1">
                <a:solidFill>
                  <a:schemeClr val="accent5"/>
                </a:solidFill>
              </a:rPr>
              <a:t>AMAE</a:t>
            </a:r>
            <a:r>
              <a:rPr lang="en-US" sz="2000" b="1" dirty="0">
                <a:solidFill>
                  <a:schemeClr val="accent5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    Non-occlusive cause (Non-Occlusive Mesenteric Ischemia, NOMI)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</a:rPr>
              <a:t>    Venous occlusion and congestion (Mesenteric Venous Thrombosis, </a:t>
            </a:r>
            <a:r>
              <a:rPr lang="en-US" sz="2000" b="1" dirty="0" err="1">
                <a:solidFill>
                  <a:schemeClr val="accent2"/>
                </a:solidFill>
              </a:rPr>
              <a:t>MVT</a:t>
            </a:r>
            <a:r>
              <a:rPr lang="en-US" sz="2000" b="1" dirty="0">
                <a:solidFill>
                  <a:schemeClr val="accent2"/>
                </a:solidFill>
              </a:rPr>
              <a:t>)</a:t>
            </a:r>
          </a:p>
          <a:p>
            <a:endParaRPr lang="en-US" sz="2000" dirty="0"/>
          </a:p>
          <a:p>
            <a:r>
              <a:rPr lang="en-US" sz="2000" b="1" u="sng" dirty="0"/>
              <a:t>Type 	Proportion of Cases 	Underlying Cause</a:t>
            </a:r>
          </a:p>
          <a:p>
            <a:r>
              <a:rPr lang="en-US" sz="2000" b="1" dirty="0" err="1">
                <a:solidFill>
                  <a:schemeClr val="accent6"/>
                </a:solidFill>
              </a:rPr>
              <a:t>AMAT</a:t>
            </a:r>
            <a:r>
              <a:rPr lang="en-US" sz="2000" b="1" dirty="0">
                <a:solidFill>
                  <a:schemeClr val="accent6"/>
                </a:solidFill>
              </a:rPr>
              <a:t> 	</a:t>
            </a:r>
            <a:r>
              <a:rPr lang="en-US" sz="2000" b="1" dirty="0" smtClean="0">
                <a:solidFill>
                  <a:schemeClr val="accent6"/>
                </a:solidFill>
              </a:rPr>
              <a:t>      </a:t>
            </a:r>
            <a:r>
              <a:rPr lang="en-US" sz="2000" b="1" dirty="0" smtClean="0">
                <a:solidFill>
                  <a:schemeClr val="accent6"/>
                </a:solidFill>
              </a:rPr>
              <a:t>25</a:t>
            </a:r>
            <a:r>
              <a:rPr lang="en-US" sz="2000" b="1" dirty="0">
                <a:solidFill>
                  <a:schemeClr val="accent6"/>
                </a:solidFill>
              </a:rPr>
              <a:t>% 	</a:t>
            </a:r>
            <a:r>
              <a:rPr lang="en-US" sz="2000" b="1" dirty="0" smtClean="0">
                <a:solidFill>
                  <a:schemeClr val="accent6"/>
                </a:solidFill>
              </a:rPr>
              <a:t>                                  </a:t>
            </a:r>
            <a:r>
              <a:rPr lang="en-US" sz="2000" b="1" dirty="0">
                <a:solidFill>
                  <a:schemeClr val="accent6"/>
                </a:solidFill>
              </a:rPr>
              <a:t>Atherosclerosis</a:t>
            </a:r>
          </a:p>
          <a:p>
            <a:r>
              <a:rPr lang="en-US" sz="2000" b="1" dirty="0" err="1">
                <a:solidFill>
                  <a:schemeClr val="accent5"/>
                </a:solidFill>
              </a:rPr>
              <a:t>AMAE</a:t>
            </a:r>
            <a:r>
              <a:rPr lang="en-US" sz="2000" b="1" dirty="0">
                <a:solidFill>
                  <a:schemeClr val="accent5"/>
                </a:solidFill>
              </a:rPr>
              <a:t> 	</a:t>
            </a:r>
            <a:r>
              <a:rPr lang="en-US" sz="2000" b="1" dirty="0" smtClean="0">
                <a:solidFill>
                  <a:schemeClr val="accent5"/>
                </a:solidFill>
              </a:rPr>
              <a:t>      </a:t>
            </a:r>
            <a:r>
              <a:rPr lang="en-US" sz="2000" b="1" dirty="0" smtClean="0">
                <a:solidFill>
                  <a:schemeClr val="accent5"/>
                </a:solidFill>
              </a:rPr>
              <a:t>50</a:t>
            </a:r>
            <a:r>
              <a:rPr lang="en-US" sz="2000" b="1" dirty="0">
                <a:solidFill>
                  <a:schemeClr val="accent5"/>
                </a:solidFill>
              </a:rPr>
              <a:t>% 	</a:t>
            </a:r>
            <a:r>
              <a:rPr lang="en-US" sz="2000" b="1" dirty="0" smtClean="0">
                <a:solidFill>
                  <a:schemeClr val="accent5"/>
                </a:solidFill>
              </a:rPr>
              <a:t>                                 Cardiac </a:t>
            </a:r>
            <a:r>
              <a:rPr lang="en-US" sz="2000" b="1" dirty="0">
                <a:solidFill>
                  <a:schemeClr val="accent5"/>
                </a:solidFill>
              </a:rPr>
              <a:t>causes* or abdominal / thoracic aneurysm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NOMI 	</a:t>
            </a:r>
            <a:r>
              <a:rPr lang="en-US" sz="2000" b="1" dirty="0" smtClean="0">
                <a:solidFill>
                  <a:schemeClr val="tx2"/>
                </a:solidFill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</a:rPr>
              <a:t>20</a:t>
            </a:r>
            <a:r>
              <a:rPr lang="en-US" sz="2000" b="1" dirty="0">
                <a:solidFill>
                  <a:schemeClr val="tx2"/>
                </a:solidFill>
              </a:rPr>
              <a:t>% 	</a:t>
            </a:r>
            <a:r>
              <a:rPr lang="en-US" sz="2000" b="1" dirty="0" smtClean="0">
                <a:solidFill>
                  <a:schemeClr val="tx2"/>
                </a:solidFill>
              </a:rPr>
              <a:t>                                 Hypovolemic </a:t>
            </a:r>
            <a:r>
              <a:rPr lang="en-US" sz="2000" b="1" dirty="0">
                <a:solidFill>
                  <a:schemeClr val="tx2"/>
                </a:solidFill>
              </a:rPr>
              <a:t>Shock, Cardiogenic Shock</a:t>
            </a:r>
          </a:p>
          <a:p>
            <a:r>
              <a:rPr lang="en-US" sz="2000" b="1" dirty="0" err="1">
                <a:solidFill>
                  <a:schemeClr val="accent2"/>
                </a:solidFill>
              </a:rPr>
              <a:t>MVT</a:t>
            </a:r>
            <a:r>
              <a:rPr lang="en-US" sz="2000" b="1" dirty="0">
                <a:solidFill>
                  <a:schemeClr val="accent2"/>
                </a:solidFill>
              </a:rPr>
              <a:t> 	</a:t>
            </a:r>
            <a:r>
              <a:rPr lang="en-US" sz="2000" b="1" dirty="0" smtClean="0">
                <a:solidFill>
                  <a:schemeClr val="accent2"/>
                </a:solidFill>
              </a:rPr>
              <a:t>     </a:t>
            </a:r>
            <a:r>
              <a:rPr lang="en-US" sz="2000" b="1" dirty="0" smtClean="0">
                <a:solidFill>
                  <a:schemeClr val="accent2"/>
                </a:solidFill>
              </a:rPr>
              <a:t>&lt;</a:t>
            </a:r>
            <a:r>
              <a:rPr lang="en-US" sz="2000" b="1" dirty="0">
                <a:solidFill>
                  <a:schemeClr val="accent2"/>
                </a:solidFill>
              </a:rPr>
              <a:t>10% 	</a:t>
            </a:r>
            <a:r>
              <a:rPr lang="en-US" sz="2000" b="1" dirty="0" smtClean="0">
                <a:solidFill>
                  <a:schemeClr val="accent2"/>
                </a:solidFill>
              </a:rPr>
              <a:t>                                 Coagulopathy</a:t>
            </a:r>
            <a:r>
              <a:rPr lang="en-US" sz="2000" b="1" dirty="0">
                <a:solidFill>
                  <a:schemeClr val="accent2"/>
                </a:solidFill>
              </a:rPr>
              <a:t>, Malignancy, or Inflammatory Disorders</a:t>
            </a:r>
          </a:p>
          <a:p>
            <a:endParaRPr lang="en-US" sz="2000" dirty="0"/>
          </a:p>
          <a:p>
            <a:r>
              <a:rPr lang="en-US" sz="2000" dirty="0"/>
              <a:t>*Cardiac causes include arrhythmias (e.g. AF), post-MI mural thrombus, or prosthetic heart valve</a:t>
            </a:r>
          </a:p>
        </p:txBody>
      </p:sp>
    </p:spTree>
    <p:extLst>
      <p:ext uri="{BB962C8B-B14F-4D97-AF65-F5344CB8AC3E}">
        <p14:creationId xmlns:p14="http://schemas.microsoft.com/office/powerpoint/2010/main" val="20068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584" y="152051"/>
            <a:ext cx="111375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Risk Factors</a:t>
            </a:r>
          </a:p>
          <a:p>
            <a:endParaRPr lang="en-US" sz="2000" dirty="0"/>
          </a:p>
          <a:p>
            <a:r>
              <a:rPr lang="en-US" sz="2000" dirty="0"/>
              <a:t>The risk factors for acute mesenteric </a:t>
            </a:r>
            <a:r>
              <a:rPr lang="en-US" sz="2000" dirty="0" err="1"/>
              <a:t>ischaemia</a:t>
            </a:r>
            <a:r>
              <a:rPr lang="en-US" sz="2000" dirty="0"/>
              <a:t> depend on the underlying cause. </a:t>
            </a:r>
            <a:endParaRPr lang="en-US" sz="2000" dirty="0" smtClean="0"/>
          </a:p>
          <a:p>
            <a:r>
              <a:rPr lang="en-US" sz="2000" dirty="0" smtClean="0"/>
              <a:t>Specifically </a:t>
            </a:r>
            <a:r>
              <a:rPr lang="en-US" sz="2000" dirty="0"/>
              <a:t>however for </a:t>
            </a:r>
            <a:r>
              <a:rPr lang="en-US" sz="2000" dirty="0" err="1"/>
              <a:t>AMAE</a:t>
            </a:r>
            <a:r>
              <a:rPr lang="en-US" sz="2000" dirty="0"/>
              <a:t>, the main reversible risk factors are </a:t>
            </a:r>
            <a:r>
              <a:rPr lang="en-US" sz="2000" b="1" dirty="0"/>
              <a:t>smoking, </a:t>
            </a:r>
            <a:r>
              <a:rPr lang="en-US" sz="2000" b="1" dirty="0" err="1"/>
              <a:t>hyperlipidaemia</a:t>
            </a:r>
            <a:r>
              <a:rPr lang="en-US" sz="2000" b="1" dirty="0"/>
              <a:t>, and hypertension, much the same as for chronic mesenteric </a:t>
            </a:r>
            <a:r>
              <a:rPr lang="en-US" sz="2000" b="1" dirty="0" err="1"/>
              <a:t>ischaemia</a:t>
            </a:r>
            <a:r>
              <a:rPr lang="en-US" sz="20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438" y="2103019"/>
            <a:ext cx="10457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Clinical Features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/>
              <a:t>generalised</a:t>
            </a:r>
            <a:r>
              <a:rPr lang="en-US" sz="2000" dirty="0"/>
              <a:t> abdominal pain, out of proportion to the clinical findings, although it can often be more variable or subtle than this. The patient will typically complain of a diffuse and constant pain, with associated nausea and vomiting present in around 75% of cases.</a:t>
            </a:r>
          </a:p>
          <a:p>
            <a:endParaRPr lang="en-US" sz="2000" dirty="0"/>
          </a:p>
          <a:p>
            <a:r>
              <a:rPr lang="en-US" sz="2000" dirty="0"/>
              <a:t>On examination, the abdomen is often unremarkable* and the patient may find it difficult to </a:t>
            </a:r>
            <a:r>
              <a:rPr lang="en-US" sz="2000" dirty="0" err="1"/>
              <a:t>localise</a:t>
            </a:r>
            <a:r>
              <a:rPr lang="en-US" sz="2000" dirty="0"/>
              <a:t> the pain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Importantly, take note of any potential embolic sources, such as AF, heart murmurs, or signs of previous </a:t>
            </a:r>
            <a:r>
              <a:rPr lang="en-US" sz="2000" dirty="0" err="1"/>
              <a:t>valvular</a:t>
            </a:r>
            <a:r>
              <a:rPr lang="en-US" sz="2000" dirty="0"/>
              <a:t> replacement surgery.</a:t>
            </a:r>
          </a:p>
          <a:p>
            <a:endParaRPr lang="en-US" sz="2000" dirty="0"/>
          </a:p>
          <a:p>
            <a:r>
              <a:rPr lang="en-US" sz="2000" dirty="0"/>
              <a:t>*A history of AF or other cardiovascular disease increase the likelihood towards this diagnosis, and other points in the history to consider are previous </a:t>
            </a:r>
            <a:r>
              <a:rPr lang="en-US" sz="2000" dirty="0" err="1"/>
              <a:t>DVT</a:t>
            </a:r>
            <a:r>
              <a:rPr lang="en-US" sz="2000" dirty="0"/>
              <a:t> or PE or </a:t>
            </a:r>
            <a:r>
              <a:rPr lang="en-US" sz="2000" dirty="0" err="1"/>
              <a:t>hypercoaguable</a:t>
            </a:r>
            <a:r>
              <a:rPr lang="en-US" sz="2000" dirty="0"/>
              <a:t> states (e.g. active neoplasia or anti-phospholipid syndrome</a:t>
            </a:r>
          </a:p>
        </p:txBody>
      </p:sp>
    </p:spTree>
    <p:extLst>
      <p:ext uri="{BB962C8B-B14F-4D97-AF65-F5344CB8AC3E}">
        <p14:creationId xmlns:p14="http://schemas.microsoft.com/office/powerpoint/2010/main" val="9600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400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Adult </a:t>
            </a:r>
            <a:r>
              <a:rPr lang="en-US" sz="2400" b="1" dirty="0" smtClean="0">
                <a:solidFill>
                  <a:schemeClr val="accent1"/>
                </a:solidFill>
              </a:rPr>
              <a:t>intussusception</a:t>
            </a:r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represents 5% of all cases of intussusception and accounts for only 1%-5% of intestinal obstructions in </a:t>
            </a:r>
            <a:r>
              <a:rPr lang="en-US" sz="2000" dirty="0" smtClean="0"/>
              <a:t>adults. 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children, it is usually primary and benign, and pneumatic or </a:t>
            </a:r>
            <a:r>
              <a:rPr lang="en-US" sz="2000" dirty="0" smtClean="0"/>
              <a:t>hydrostatic reduction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 </a:t>
            </a:r>
            <a:r>
              <a:rPr lang="en-US" sz="2000" dirty="0" smtClean="0"/>
              <a:t>of the intussusception is sufficient to treat the condition in 80% of the patients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 smtClean="0"/>
              <a:t>90</a:t>
            </a:r>
            <a:r>
              <a:rPr lang="en-US" sz="2000" dirty="0" smtClean="0"/>
              <a:t>% of the cases of intussusception in adults are secondary to a pathologic </a:t>
            </a:r>
            <a:endParaRPr lang="en-US" sz="2000" dirty="0" smtClean="0"/>
          </a:p>
          <a:p>
            <a:r>
              <a:rPr lang="en-US" sz="2000" dirty="0" smtClean="0"/>
              <a:t>condition </a:t>
            </a:r>
            <a:r>
              <a:rPr lang="en-US" sz="2000" dirty="0" smtClean="0"/>
              <a:t>that serves as a lead point, such as carcinomas, polyps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Meckel’s diverticulum, colonic diverticulum, strictures or benign neoplasms,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which </a:t>
            </a:r>
            <a:r>
              <a:rPr lang="en-US" sz="2000" dirty="0" smtClean="0"/>
              <a:t>are usually discovered intraoperatively.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Due to a significant risk of associated malignancy, which approximates 65</a:t>
            </a:r>
            <a:r>
              <a:rPr lang="en-US" sz="2000" dirty="0" smtClean="0"/>
              <a:t>%,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radiologic decompression is not addressed preoperatively in adults.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70 to 90% of adult cases of intussusception require definite treatment, of </a:t>
            </a:r>
            <a:r>
              <a:rPr lang="en-US" sz="2000" dirty="0" smtClean="0"/>
              <a:t>which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surgical resection </a:t>
            </a:r>
            <a:r>
              <a:rPr lang="en-US" sz="2000" dirty="0" smtClean="0"/>
              <a:t>is </a:t>
            </a:r>
            <a:r>
              <a:rPr lang="en-US" sz="2000" dirty="0" smtClean="0"/>
              <a:t>the treatment of choice.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1251" y="2536613"/>
            <a:ext cx="5325759" cy="29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62" y="469557"/>
            <a:ext cx="116029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Investigations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Laboratory Tests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An arterial blood gas (</a:t>
            </a:r>
            <a:r>
              <a:rPr lang="en-US" sz="2000" dirty="0" err="1"/>
              <a:t>ABG</a:t>
            </a:r>
            <a:r>
              <a:rPr lang="en-US" sz="2000" dirty="0"/>
              <a:t>) should be performed urgently, to assess the degree of acidosis and serum lactate, secondary to the severity of bowel infarction.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Routine blood tests that should be performed, including </a:t>
            </a:r>
            <a:r>
              <a:rPr lang="en-US" sz="2000" dirty="0" err="1"/>
              <a:t>C</a:t>
            </a:r>
            <a:r>
              <a:rPr lang="en-US" sz="2000" dirty="0" err="1" smtClean="0"/>
              <a:t>BC</a:t>
            </a:r>
            <a:r>
              <a:rPr lang="en-US" sz="2000" dirty="0"/>
              <a:t>, </a:t>
            </a:r>
            <a:r>
              <a:rPr lang="en-US" sz="2000" dirty="0" err="1"/>
              <a:t>U&amp;Es</a:t>
            </a:r>
            <a:r>
              <a:rPr lang="en-US" sz="2000" dirty="0"/>
              <a:t>, clotting (especially if patient anti-coagulated), amylase*, and </a:t>
            </a:r>
            <a:r>
              <a:rPr lang="en-US" sz="2000" dirty="0" err="1"/>
              <a:t>LFTs</a:t>
            </a:r>
            <a:r>
              <a:rPr lang="en-US" sz="2000" dirty="0"/>
              <a:t> (if the coeliac trunk is affected, ischemia of the liver may cause derangement), as well as a group and save</a:t>
            </a:r>
          </a:p>
          <a:p>
            <a:endParaRPr lang="en-US" sz="2000" dirty="0"/>
          </a:p>
          <a:p>
            <a:r>
              <a:rPr lang="en-US" sz="2000" dirty="0"/>
              <a:t>*Whilst an amylase is commonly measured to exclude pancreatitis as a cause of the abdominal pain, counter-intuitively amylase also rises in mesenteric </a:t>
            </a:r>
            <a:r>
              <a:rPr lang="en-US" sz="2000" dirty="0" err="1"/>
              <a:t>ischaemia</a:t>
            </a:r>
            <a:r>
              <a:rPr lang="en-US" sz="2000" dirty="0"/>
              <a:t>, as well as ectopic pregnancy, bowel perforation, and diabetic ketoacidosis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9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11" y="247134"/>
            <a:ext cx="1186248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Imaging</a:t>
            </a:r>
          </a:p>
          <a:p>
            <a:endParaRPr lang="en-US" sz="2000" dirty="0"/>
          </a:p>
          <a:p>
            <a:r>
              <a:rPr lang="en-US" sz="2000" dirty="0"/>
              <a:t>The definitive diagnosis of acute mesenteric </a:t>
            </a:r>
            <a:r>
              <a:rPr lang="en-US" sz="2000" dirty="0" err="1"/>
              <a:t>ischaemia</a:t>
            </a:r>
            <a:r>
              <a:rPr lang="en-US" sz="2000" dirty="0"/>
              <a:t>, for both arterial and venous mesenteric disease, requires a CT scan with IV </a:t>
            </a:r>
            <a:r>
              <a:rPr lang="en-US" sz="2000" dirty="0" smtClean="0"/>
              <a:t>contrast</a:t>
            </a:r>
          </a:p>
          <a:p>
            <a:endParaRPr lang="en-US" sz="2000" dirty="0"/>
          </a:p>
          <a:p>
            <a:r>
              <a:rPr lang="en-US" sz="2000" dirty="0"/>
              <a:t>Arterial bowel </a:t>
            </a:r>
            <a:r>
              <a:rPr lang="en-US" sz="2000" dirty="0" err="1"/>
              <a:t>ischaemia</a:t>
            </a:r>
            <a:r>
              <a:rPr lang="en-US" sz="2000" dirty="0"/>
              <a:t> will initially show on CT imaging </a:t>
            </a: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 err="1"/>
              <a:t>oedematous</a:t>
            </a:r>
            <a:r>
              <a:rPr lang="en-US" sz="2000" dirty="0"/>
              <a:t> bowel, secondary to the </a:t>
            </a:r>
            <a:r>
              <a:rPr lang="en-US" sz="2000" dirty="0" err="1"/>
              <a:t>ischaemia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and </a:t>
            </a:r>
            <a:r>
              <a:rPr lang="en-US" sz="2000" dirty="0"/>
              <a:t>vasodilatation, before progressing to a loss of bowel </a:t>
            </a:r>
            <a:r>
              <a:rPr lang="en-US" sz="2000" dirty="0" smtClean="0"/>
              <a:t>wall</a:t>
            </a:r>
          </a:p>
          <a:p>
            <a:r>
              <a:rPr lang="en-US" sz="2000" dirty="0" smtClean="0"/>
              <a:t>enhancement</a:t>
            </a:r>
            <a:r>
              <a:rPr lang="en-US" sz="2000" dirty="0"/>
              <a:t>* and then to </a:t>
            </a:r>
            <a:r>
              <a:rPr lang="en-US" sz="2000" dirty="0" err="1"/>
              <a:t>pneumatosis</a:t>
            </a:r>
            <a:r>
              <a:rPr lang="en-US" sz="1600" dirty="0"/>
              <a:t>. </a:t>
            </a:r>
            <a:endParaRPr lang="en-US" sz="1600" dirty="0" smtClean="0"/>
          </a:p>
          <a:p>
            <a:pPr algn="r"/>
            <a:endParaRPr lang="en-US" sz="1600" dirty="0" smtClean="0"/>
          </a:p>
          <a:p>
            <a:r>
              <a:rPr lang="en-US" sz="2000" dirty="0" smtClean="0"/>
              <a:t>*Oral contrast should be avoided in cases of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mesenteric </a:t>
            </a:r>
            <a:r>
              <a:rPr lang="en-US" sz="2000" dirty="0" err="1"/>
              <a:t>ischaemia</a:t>
            </a:r>
            <a:r>
              <a:rPr lang="en-US" sz="2000" dirty="0"/>
              <a:t> due to difficulty in assessing </a:t>
            </a:r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dirty="0"/>
              <a:t>bowel wall </a:t>
            </a:r>
            <a:r>
              <a:rPr lang="en-US" sz="2000" dirty="0" smtClean="0"/>
              <a:t>enhancement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Any suspicion of a bowel perforation </a:t>
            </a:r>
            <a:r>
              <a:rPr lang="en-US" sz="2000" dirty="0" smtClean="0"/>
              <a:t>warrants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an initial </a:t>
            </a:r>
            <a:r>
              <a:rPr lang="en-US" sz="2000" dirty="0" err="1"/>
              <a:t>AXR</a:t>
            </a:r>
            <a:r>
              <a:rPr lang="en-US" sz="2000" dirty="0"/>
              <a:t> and erect </a:t>
            </a:r>
            <a:r>
              <a:rPr lang="en-US" sz="2000" dirty="0" err="1"/>
              <a:t>CXR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if there is significant suspicion, </a:t>
            </a:r>
            <a:endParaRPr lang="en-US" sz="2000" dirty="0" smtClean="0"/>
          </a:p>
          <a:p>
            <a:r>
              <a:rPr lang="en-US" sz="2000" dirty="0" smtClean="0"/>
              <a:t>then </a:t>
            </a:r>
            <a:r>
              <a:rPr lang="en-US" sz="2000" dirty="0"/>
              <a:t>a CT abdomen with contrast is indicated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39" y="1598408"/>
            <a:ext cx="3349068" cy="270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0178" y="4300368"/>
            <a:ext cx="60420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CT image of lower abdomen in patient </a:t>
            </a:r>
            <a:endParaRPr lang="en-US" sz="1600" dirty="0" smtClean="0"/>
          </a:p>
          <a:p>
            <a:r>
              <a:rPr lang="en-US" sz="1600" dirty="0" smtClean="0"/>
              <a:t>with </a:t>
            </a:r>
            <a:r>
              <a:rPr lang="en-US" sz="1600" dirty="0"/>
              <a:t>strangulating obstruction.</a:t>
            </a:r>
          </a:p>
          <a:p>
            <a:r>
              <a:rPr lang="en-US" sz="1600" dirty="0"/>
              <a:t> Bowel wall of involved segment is thickened </a:t>
            </a:r>
            <a:endParaRPr lang="en-US" sz="1600" dirty="0" smtClean="0"/>
          </a:p>
          <a:p>
            <a:r>
              <a:rPr lang="en-US" sz="1600" dirty="0" smtClean="0"/>
              <a:t>and </a:t>
            </a:r>
            <a:r>
              <a:rPr lang="en-US" sz="1600" dirty="0"/>
              <a:t>shows increased density (circle) </a:t>
            </a:r>
          </a:p>
          <a:p>
            <a:r>
              <a:rPr lang="en-US" sz="1600" dirty="0"/>
              <a:t>indicating hemorrhagic infarction. </a:t>
            </a:r>
          </a:p>
          <a:p>
            <a:r>
              <a:rPr lang="en-US" sz="1600" dirty="0"/>
              <a:t>Involved mesentery shows high attenuation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18" y="1816443"/>
            <a:ext cx="109604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Correction of shock and repletion of body fluid should proceeds any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operative management.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</a:rPr>
              <a:t>In </a:t>
            </a:r>
            <a:r>
              <a:rPr lang="en-US" sz="2800" dirty="0" err="1" smtClean="0">
                <a:solidFill>
                  <a:schemeClr val="tx2"/>
                </a:solidFill>
              </a:rPr>
              <a:t>haemoconcentration</a:t>
            </a:r>
            <a:r>
              <a:rPr lang="en-US" sz="2800" dirty="0" smtClean="0">
                <a:solidFill>
                  <a:schemeClr val="tx2"/>
                </a:solidFill>
              </a:rPr>
              <a:t> due to loss of plasma or saline from circulation ,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proportionate reduction in plasma volume can be assessed from the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change of </a:t>
            </a:r>
            <a:r>
              <a:rPr lang="en-US" sz="2800" dirty="0" err="1" smtClean="0">
                <a:solidFill>
                  <a:schemeClr val="tx2"/>
                </a:solidFill>
              </a:rPr>
              <a:t>haematocrit</a:t>
            </a:r>
            <a:r>
              <a:rPr lang="en-US" sz="2800" dirty="0" smtClean="0">
                <a:solidFill>
                  <a:schemeClr val="tx2"/>
                </a:solidFill>
              </a:rPr>
              <a:t> value or concentration by assuming that the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red cell mass stays constant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18" y="587632"/>
            <a:ext cx="3789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Circulatory disturbances</a:t>
            </a:r>
          </a:p>
        </p:txBody>
      </p:sp>
    </p:spTree>
    <p:extLst>
      <p:ext uri="{BB962C8B-B14F-4D97-AF65-F5344CB8AC3E}">
        <p14:creationId xmlns:p14="http://schemas.microsoft.com/office/powerpoint/2010/main" val="15726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891" y="840259"/>
            <a:ext cx="5943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Fall in plasma volume( expressed as percentage of original)  =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 100      1 _   </a:t>
            </a:r>
            <a:r>
              <a:rPr lang="en-US" sz="2000" u="sng" dirty="0" smtClean="0">
                <a:solidFill>
                  <a:srgbClr val="00B0F0"/>
                </a:solidFill>
              </a:rPr>
              <a:t>         </a:t>
            </a:r>
            <a:r>
              <a:rPr lang="en-US" sz="2000" u="sng" dirty="0" err="1" smtClean="0">
                <a:solidFill>
                  <a:srgbClr val="00B0F0"/>
                </a:solidFill>
              </a:rPr>
              <a:t>H1</a:t>
            </a:r>
            <a:r>
              <a:rPr lang="en-US" sz="2000" u="sng" dirty="0" smtClean="0">
                <a:solidFill>
                  <a:srgbClr val="00B0F0"/>
                </a:solidFill>
              </a:rPr>
              <a:t>        </a:t>
            </a:r>
            <a:r>
              <a:rPr lang="en-US" sz="2000" dirty="0" smtClean="0">
                <a:solidFill>
                  <a:srgbClr val="00B0F0"/>
                </a:solidFill>
              </a:rPr>
              <a:t>      </a:t>
            </a:r>
            <a:r>
              <a:rPr lang="en-US" sz="2000" u="sng" dirty="0" smtClean="0">
                <a:solidFill>
                  <a:srgbClr val="00B0F0"/>
                </a:solidFill>
              </a:rPr>
              <a:t>100  –   </a:t>
            </a:r>
            <a:r>
              <a:rPr lang="en-US" sz="2000" u="sng" dirty="0" err="1" smtClean="0">
                <a:solidFill>
                  <a:srgbClr val="00B0F0"/>
                </a:solidFill>
              </a:rPr>
              <a:t>H2</a:t>
            </a:r>
            <a:r>
              <a:rPr lang="en-US" sz="2000" u="sng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                       100 – </a:t>
            </a:r>
            <a:r>
              <a:rPr lang="en-US" sz="2000" dirty="0" err="1" smtClean="0">
                <a:solidFill>
                  <a:srgbClr val="00B0F0"/>
                </a:solidFill>
              </a:rPr>
              <a:t>H1</a:t>
            </a:r>
            <a:r>
              <a:rPr lang="en-US" sz="2000" dirty="0" smtClean="0">
                <a:solidFill>
                  <a:srgbClr val="00B0F0"/>
                </a:solidFill>
              </a:rPr>
              <a:t>                </a:t>
            </a:r>
            <a:r>
              <a:rPr lang="en-US" sz="2000" dirty="0" err="1" smtClean="0">
                <a:solidFill>
                  <a:srgbClr val="00B0F0"/>
                </a:solidFill>
              </a:rPr>
              <a:t>H2</a:t>
            </a:r>
            <a:endParaRPr lang="en-US" sz="2000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uble Bracket 3"/>
          <p:cNvSpPr/>
          <p:nvPr/>
        </p:nvSpPr>
        <p:spPr>
          <a:xfrm>
            <a:off x="2496064" y="2943124"/>
            <a:ext cx="2804982" cy="6004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Double Brace 5"/>
          <p:cNvSpPr/>
          <p:nvPr/>
        </p:nvSpPr>
        <p:spPr>
          <a:xfrm>
            <a:off x="1878226" y="2712701"/>
            <a:ext cx="3595817" cy="773492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765721" y="2958415"/>
            <a:ext cx="265669" cy="68477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30746" y="2211859"/>
            <a:ext cx="13837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H1</a:t>
            </a:r>
            <a:r>
              <a:rPr lang="en-US" sz="2800" b="1" dirty="0" smtClean="0">
                <a:solidFill>
                  <a:schemeClr val="accent1"/>
                </a:solidFill>
              </a:rPr>
              <a:t> = 45</a:t>
            </a:r>
          </a:p>
          <a:p>
            <a:r>
              <a:rPr lang="en-US" sz="2800" b="1" dirty="0" err="1" smtClean="0">
                <a:solidFill>
                  <a:schemeClr val="accent1"/>
                </a:solidFill>
              </a:rPr>
              <a:t>H2</a:t>
            </a:r>
            <a:r>
              <a:rPr lang="en-US" sz="2800" b="1" dirty="0" smtClean="0">
                <a:solidFill>
                  <a:schemeClr val="accent1"/>
                </a:solidFill>
              </a:rPr>
              <a:t> = 52 </a:t>
            </a:r>
          </a:p>
          <a:p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24%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4595" y="4967416"/>
            <a:ext cx="687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each 1% rise in </a:t>
            </a:r>
            <a:r>
              <a:rPr lang="en-US" sz="2400" b="1" dirty="0" err="1" smtClean="0"/>
              <a:t>Ht</a:t>
            </a:r>
            <a:r>
              <a:rPr lang="en-US" sz="2400" b="1" dirty="0" smtClean="0"/>
              <a:t>, the fall in P. Vol. is approx. 4%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12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334" y="582055"/>
            <a:ext cx="2729363" cy="49357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717589" y="1322173"/>
            <a:ext cx="390305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3 L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The fall in plasm </a:t>
            </a:r>
            <a:r>
              <a:rPr lang="en-US" sz="2800" dirty="0" smtClean="0"/>
              <a:t>=</a:t>
            </a:r>
            <a:r>
              <a:rPr lang="en-US" sz="2800" b="1" dirty="0" smtClean="0"/>
              <a:t>720 ml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ECF</a:t>
            </a:r>
            <a:r>
              <a:rPr lang="en-US" sz="2800" b="1" dirty="0">
                <a:solidFill>
                  <a:schemeClr val="accent1"/>
                </a:solidFill>
              </a:rPr>
              <a:t> 15 L</a:t>
            </a:r>
          </a:p>
          <a:p>
            <a:endParaRPr lang="en-US" sz="2800" b="1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720 * 5 </a:t>
            </a:r>
            <a:r>
              <a:rPr lang="en-US" sz="28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3600 ml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1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06" t="1298" r="30231" b="-1"/>
          <a:stretch/>
        </p:blipFill>
        <p:spPr>
          <a:xfrm>
            <a:off x="0" y="141073"/>
            <a:ext cx="2351906" cy="561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92" t="486" r="29405"/>
          <a:stretch/>
        </p:blipFill>
        <p:spPr>
          <a:xfrm>
            <a:off x="9197544" y="91645"/>
            <a:ext cx="1779374" cy="379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129" t="361" r="28189" b="1805"/>
          <a:stretch/>
        </p:blipFill>
        <p:spPr>
          <a:xfrm>
            <a:off x="10515601" y="3103420"/>
            <a:ext cx="1676400" cy="3754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5351" t="2216" r="26324"/>
          <a:stretch/>
        </p:blipFill>
        <p:spPr>
          <a:xfrm>
            <a:off x="5770609" y="176082"/>
            <a:ext cx="1841157" cy="3725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6567" t="1784" r="22838"/>
          <a:stretch/>
        </p:blipFill>
        <p:spPr>
          <a:xfrm>
            <a:off x="4036800" y="141073"/>
            <a:ext cx="1927654" cy="3742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5108" t="1999" r="26892" b="703"/>
          <a:stretch/>
        </p:blipFill>
        <p:spPr>
          <a:xfrm>
            <a:off x="2207999" y="176082"/>
            <a:ext cx="1828801" cy="3707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5027" t="1513" r="26000"/>
          <a:stretch/>
        </p:blipFill>
        <p:spPr>
          <a:xfrm>
            <a:off x="7447005" y="84437"/>
            <a:ext cx="1865872" cy="37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486" y="358346"/>
            <a:ext cx="11553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B0F0"/>
                </a:solidFill>
              </a:rPr>
              <a:t>LARGE BOWEL </a:t>
            </a:r>
            <a:r>
              <a:rPr lang="en-US" sz="2000" b="1" dirty="0" smtClean="0">
                <a:solidFill>
                  <a:srgbClr val="00B0F0"/>
                </a:solidFill>
              </a:rPr>
              <a:t>OBSTRUCTION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Acute or chronic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Carcinoma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dirty="0" smtClean="0"/>
              <a:t>olvulus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</a:t>
            </a:r>
            <a:r>
              <a:rPr lang="en-US" sz="2000" dirty="0" smtClean="0"/>
              <a:t>iverticular disease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 Pseudo-obstruction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32486" y="3347301"/>
            <a:ext cx="11063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 </a:t>
            </a:r>
            <a:r>
              <a:rPr lang="en-US" sz="2000" dirty="0"/>
              <a:t>intramural – </a:t>
            </a:r>
            <a:r>
              <a:rPr lang="en-US" sz="2000" dirty="0" err="1"/>
              <a:t>faecal</a:t>
            </a:r>
            <a:r>
              <a:rPr lang="en-US" sz="2000" dirty="0"/>
              <a:t> </a:t>
            </a:r>
            <a:r>
              <a:rPr lang="en-US" sz="2000" dirty="0" smtClean="0"/>
              <a:t>impaction</a:t>
            </a:r>
          </a:p>
          <a:p>
            <a:r>
              <a:rPr lang="en-US" sz="2000" dirty="0" smtClean="0"/>
              <a:t>• </a:t>
            </a:r>
            <a:r>
              <a:rPr lang="en-US" sz="2000" dirty="0"/>
              <a:t>mural – colorectal cancer, diverticulitis, strictures (Crohn’s disease, </a:t>
            </a:r>
            <a:r>
              <a:rPr lang="en-US" sz="2000" dirty="0" err="1"/>
              <a:t>ischaemia</a:t>
            </a:r>
            <a:r>
              <a:rPr lang="en-US" sz="2000" dirty="0"/>
              <a:t>), anastomotic </a:t>
            </a:r>
            <a:r>
              <a:rPr lang="en-US" sz="2000" dirty="0" smtClean="0"/>
              <a:t>stenosis</a:t>
            </a:r>
          </a:p>
          <a:p>
            <a:r>
              <a:rPr lang="en-US" sz="2000" dirty="0" smtClean="0"/>
              <a:t>• </a:t>
            </a:r>
            <a:r>
              <a:rPr lang="en-US" sz="2000" dirty="0"/>
              <a:t>extramural –  metastatic deposits, endometriosis; or </a:t>
            </a:r>
            <a:endParaRPr lang="en-US" sz="2000" dirty="0" smtClean="0"/>
          </a:p>
          <a:p>
            <a:r>
              <a:rPr lang="en-US" sz="2000" dirty="0" smtClean="0"/>
              <a:t>functional</a:t>
            </a:r>
            <a:r>
              <a:rPr lang="en-US" sz="2000" dirty="0"/>
              <a:t>: </a:t>
            </a:r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dirty="0" err="1"/>
              <a:t>Hirschsprung’s</a:t>
            </a:r>
            <a:r>
              <a:rPr lang="en-US" sz="2000" dirty="0"/>
              <a:t> disease, idiopathic megacolon, </a:t>
            </a:r>
            <a:r>
              <a:rPr lang="en-US" sz="2000" dirty="0" err="1"/>
              <a:t>pseudoobstruction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86" y="2977969"/>
            <a:ext cx="400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CHRONIC LARGE BOWEL OBSTRUCTION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568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Volvulus</a:t>
            </a:r>
          </a:p>
          <a:p>
            <a:endParaRPr lang="en-US" sz="20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Twisting </a:t>
            </a:r>
            <a:r>
              <a:rPr lang="en-US" sz="2000" dirty="0"/>
              <a:t>or axial rotation of a portion of bowel about its mesentery. When complete it forms a closed loop of obstruction with resultant </a:t>
            </a:r>
            <a:r>
              <a:rPr lang="en-US" sz="2000" dirty="0" err="1"/>
              <a:t>ischaemia</a:t>
            </a:r>
            <a:r>
              <a:rPr lang="en-US" sz="2000" dirty="0"/>
              <a:t> secondary to vascular occlusion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primary or secondary.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/>
              <a:t>primary</a:t>
            </a:r>
            <a:r>
              <a:rPr lang="en-US" sz="2000" dirty="0"/>
              <a:t> form occurs secondary to congenital </a:t>
            </a:r>
            <a:r>
              <a:rPr lang="en-US" sz="2000" dirty="0" err="1"/>
              <a:t>malrotation</a:t>
            </a:r>
            <a:r>
              <a:rPr lang="en-US" sz="2000" dirty="0"/>
              <a:t> of the gut, abnormal mesenteric attachments or congenital bands. Examples include </a:t>
            </a:r>
            <a:r>
              <a:rPr lang="en-US" sz="2000" u="sng" dirty="0"/>
              <a:t>volvulus </a:t>
            </a:r>
            <a:r>
              <a:rPr lang="en-US" sz="2000" u="sng" dirty="0" err="1"/>
              <a:t>neonatorum</a:t>
            </a:r>
            <a:r>
              <a:rPr lang="en-US" sz="2000" u="sng" dirty="0"/>
              <a:t>, </a:t>
            </a:r>
            <a:r>
              <a:rPr lang="en-US" sz="2000" u="sng" dirty="0" err="1"/>
              <a:t>caecal</a:t>
            </a:r>
            <a:r>
              <a:rPr lang="en-US" sz="2000" u="sng" dirty="0"/>
              <a:t> volvulus and sigmoid volvulus. </a:t>
            </a:r>
            <a:endParaRPr lang="en-US" sz="2000" u="sng" dirty="0" smtClean="0"/>
          </a:p>
          <a:p>
            <a:endParaRPr lang="en-US" sz="2000" u="sng" dirty="0" smtClean="0"/>
          </a:p>
          <a:p>
            <a:r>
              <a:rPr lang="en-US" sz="2000" dirty="0" smtClean="0"/>
              <a:t>A </a:t>
            </a:r>
            <a:r>
              <a:rPr lang="en-US" sz="2000" b="1" dirty="0"/>
              <a:t>secondary</a:t>
            </a:r>
            <a:r>
              <a:rPr lang="en-US" sz="2000" dirty="0"/>
              <a:t> volvulus, which is the more common variety, is due </a:t>
            </a:r>
            <a:r>
              <a:rPr lang="en-US" sz="2000" dirty="0" smtClean="0"/>
              <a:t>to rotation </a:t>
            </a:r>
            <a:r>
              <a:rPr lang="en-US" sz="2000" dirty="0"/>
              <a:t>of a piece of bowel around an acquired adhesion or stoma.</a:t>
            </a:r>
            <a:endParaRPr lang="en-US" sz="2000" dirty="0" smtClean="0"/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8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1762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Volvulus of the small intestine 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This </a:t>
            </a:r>
            <a:r>
              <a:rPr lang="en-US" sz="2000" dirty="0"/>
              <a:t>may be primary or secondary and usually occurs in the lower ileum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It may occur spontaneously in African people, particularly following the consumption of a large volume of vegetable </a:t>
            </a:r>
            <a:r>
              <a:rPr lang="en-US" sz="2000" dirty="0" smtClean="0"/>
              <a:t>matter.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whereas in the west it is usually secondary to adhesions passing to the </a:t>
            </a:r>
            <a:r>
              <a:rPr lang="en-US" sz="2000" dirty="0" err="1"/>
              <a:t>parietes</a:t>
            </a:r>
            <a:r>
              <a:rPr lang="en-US" sz="2000" dirty="0"/>
              <a:t> or female pelvic organs.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944678"/>
            <a:ext cx="12191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Caecal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volvulus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This may occur as part of volvulus </a:t>
            </a:r>
            <a:r>
              <a:rPr lang="en-US" sz="2000" dirty="0" err="1"/>
              <a:t>neonatorum</a:t>
            </a:r>
            <a:r>
              <a:rPr lang="en-US" sz="2000" dirty="0"/>
              <a:t> or de novo </a:t>
            </a:r>
            <a:r>
              <a:rPr lang="en-US" sz="2000" dirty="0" smtClean="0"/>
              <a:t>and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is usually a clockwise twist.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more common in females </a:t>
            </a:r>
            <a:endParaRPr lang="en-US" sz="2000" dirty="0" smtClean="0"/>
          </a:p>
          <a:p>
            <a:r>
              <a:rPr lang="en-US" sz="2000" dirty="0" smtClean="0"/>
              <a:t>and usually presents </a:t>
            </a:r>
            <a:r>
              <a:rPr lang="en-US" sz="2000" dirty="0"/>
              <a:t>acutely with the classic features of obstruction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At </a:t>
            </a:r>
            <a:r>
              <a:rPr lang="en-US" sz="2000" dirty="0"/>
              <a:t>ﬁrst the obstruction may be </a:t>
            </a:r>
            <a:r>
              <a:rPr lang="en-US" sz="2000" dirty="0" smtClean="0"/>
              <a:t>partial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25% of cases, examination may reveal a palpable tympanic </a:t>
            </a:r>
            <a:endParaRPr lang="en-US" sz="2000" dirty="0" smtClean="0"/>
          </a:p>
          <a:p>
            <a:r>
              <a:rPr lang="en-US" sz="2000" dirty="0" smtClean="0"/>
              <a:t>swelling </a:t>
            </a:r>
            <a:r>
              <a:rPr lang="en-US" sz="2000" dirty="0"/>
              <a:t>in the midline or left side of the abdomen.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7" t="1108"/>
          <a:stretch/>
        </p:blipFill>
        <p:spPr>
          <a:xfrm>
            <a:off x="7426411" y="3060396"/>
            <a:ext cx="4765589" cy="32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0" t="10109" r="2095" b="8773"/>
          <a:stretch/>
        </p:blipFill>
        <p:spPr>
          <a:xfrm>
            <a:off x="5985048" y="1"/>
            <a:ext cx="6206951" cy="3950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8891" y="2020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Plain </a:t>
            </a:r>
            <a:r>
              <a:rPr lang="en-US" b="1" dirty="0" smtClean="0"/>
              <a:t>radiograph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Marked </a:t>
            </a:r>
            <a:r>
              <a:rPr lang="en-US" dirty="0"/>
              <a:t>distension of a loop of large bowel with its long axis extending from the right lower quadrant to the epigastrium or left upper quadrant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general caliber for the cecum is &lt; </a:t>
            </a:r>
            <a:r>
              <a:rPr lang="en-US" dirty="0" err="1"/>
              <a:t>9cm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colonic </a:t>
            </a:r>
            <a:r>
              <a:rPr lang="en-US" dirty="0" err="1"/>
              <a:t>haustral</a:t>
            </a:r>
            <a:r>
              <a:rPr lang="en-US" dirty="0"/>
              <a:t> pattern is generally maintained in contradistinction to a sigmoid </a:t>
            </a:r>
            <a:r>
              <a:rPr lang="en-US" dirty="0" smtClean="0"/>
              <a:t>volvulus.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One </a:t>
            </a:r>
            <a:r>
              <a:rPr lang="en-US" dirty="0"/>
              <a:t>air-fluid level may be seen in the </a:t>
            </a:r>
            <a:r>
              <a:rPr lang="en-US" dirty="0" err="1"/>
              <a:t>cecal</a:t>
            </a:r>
            <a:r>
              <a:rPr lang="en-US" dirty="0"/>
              <a:t> volvulus in comparison to the sigmoid volvulus with a few air-fluid </a:t>
            </a:r>
            <a:r>
              <a:rPr lang="en-US" dirty="0" smtClean="0"/>
              <a:t>levels.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123" y="395067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3-6-9 rule is a simple aide memoire describing the normal bowel caliber:</a:t>
            </a:r>
          </a:p>
          <a:p>
            <a:endParaRPr lang="en-US" dirty="0"/>
          </a:p>
          <a:p>
            <a:r>
              <a:rPr lang="en-US" dirty="0"/>
              <a:t>    small bowel: &lt;3 cm</a:t>
            </a:r>
          </a:p>
          <a:p>
            <a:r>
              <a:rPr lang="en-US" dirty="0"/>
              <a:t>    large bowel: &lt;6 cm</a:t>
            </a:r>
          </a:p>
          <a:p>
            <a:r>
              <a:rPr lang="en-US" dirty="0"/>
              <a:t>    cecum: &lt;9 cm</a:t>
            </a:r>
          </a:p>
          <a:p>
            <a:endParaRPr lang="en-US" dirty="0"/>
          </a:p>
          <a:p>
            <a:r>
              <a:rPr lang="en-US" dirty="0"/>
              <a:t>Above these dimensions, obstruction should be considered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02" t="4215"/>
          <a:stretch/>
        </p:blipFill>
        <p:spPr>
          <a:xfrm>
            <a:off x="6986947" y="3950677"/>
            <a:ext cx="5287115" cy="29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98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Treatment of </a:t>
            </a:r>
            <a:r>
              <a:rPr lang="en-US" sz="2000" b="1" u="sng" dirty="0" err="1"/>
              <a:t>caecal</a:t>
            </a:r>
            <a:r>
              <a:rPr lang="en-US" sz="2000" b="1" u="sng" dirty="0"/>
              <a:t> </a:t>
            </a:r>
            <a:r>
              <a:rPr lang="en-US" sz="2000" b="1" u="sng" dirty="0" smtClean="0"/>
              <a:t>volvulus </a:t>
            </a:r>
          </a:p>
          <a:p>
            <a:endParaRPr lang="en-US" sz="2000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At </a:t>
            </a:r>
            <a:r>
              <a:rPr lang="en-US" sz="2000" dirty="0"/>
              <a:t>operation the volvulus should be reduced. Sometimes, this can only be achieved after decompression of the caecum using a needle.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ﬁxation </a:t>
            </a:r>
            <a:r>
              <a:rPr lang="en-US" sz="2000" dirty="0"/>
              <a:t>of the caecum to the right iliac fossa (</a:t>
            </a:r>
            <a:r>
              <a:rPr lang="en-US" sz="2000" dirty="0" err="1"/>
              <a:t>caecopexy</a:t>
            </a:r>
            <a:r>
              <a:rPr lang="en-US" sz="2000" dirty="0"/>
              <a:t>) and/or a </a:t>
            </a:r>
            <a:r>
              <a:rPr lang="en-US" sz="2000" dirty="0" err="1"/>
              <a:t>caecostomy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If </a:t>
            </a:r>
            <a:r>
              <a:rPr lang="en-US" sz="2000" dirty="0"/>
              <a:t>the caecum is </a:t>
            </a:r>
            <a:r>
              <a:rPr lang="en-US" sz="2000" dirty="0" err="1"/>
              <a:t>ischaemic</a:t>
            </a:r>
            <a:r>
              <a:rPr lang="en-US" sz="2000" dirty="0"/>
              <a:t> or gangrenous, a right hemicolectomy should be performed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3784" y="2607207"/>
            <a:ext cx="119106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Sigmoid volvulus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rare in Europe and the USA but more common in Eastern Europe and Africa.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 Rotation nearly always occurs in the anticlockwise direction.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symptoms are of large bowel obstruction, which may initially be intermittent followed by the passage of large quantities of ﬂatus and </a:t>
            </a:r>
            <a:r>
              <a:rPr lang="en-US" sz="2000" dirty="0" err="1"/>
              <a:t>faeces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younger </a:t>
            </a:r>
            <a:r>
              <a:rPr lang="en-US" sz="2000" dirty="0"/>
              <a:t>patients </a:t>
            </a:r>
            <a:r>
              <a:rPr lang="en-US" sz="2000" dirty="0" smtClean="0"/>
              <a:t>develop more </a:t>
            </a:r>
            <a:r>
              <a:rPr lang="en-US" sz="2000" dirty="0"/>
              <a:t>acute form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Abdominal distension is an early and progressive sign, which may be associated with hiccough and retching; vomiting occurs late.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 Constipation is absolute.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 the elderly, a more chronic form may be seen.</a:t>
            </a:r>
          </a:p>
        </p:txBody>
      </p:sp>
    </p:spTree>
    <p:extLst>
      <p:ext uri="{BB962C8B-B14F-4D97-AF65-F5344CB8AC3E}">
        <p14:creationId xmlns:p14="http://schemas.microsoft.com/office/powerpoint/2010/main" val="24547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Sigmoid volvulus may occur </a:t>
            </a:r>
            <a:r>
              <a:rPr lang="en-US" sz="2000" b="1" dirty="0" smtClean="0"/>
              <a:t>in : 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sigmoid </a:t>
            </a:r>
            <a:r>
              <a:rPr lang="en-US" sz="2000" dirty="0"/>
              <a:t>elongation, resulting in a redundant loop.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Institutionalized patients with neuropsychiatric disorders often develop sigmoid volvulus. 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patients with Parkinson disease, multiple sclerosis, or spinal cord injury. 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excessive </a:t>
            </a:r>
            <a:r>
              <a:rPr lang="en-US" sz="2000" dirty="0"/>
              <a:t>use of laxatives, cathartics, and enemas is highly associated with the development of sigmoid volvulus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 developing countries, a high-fiber diet leads to overloading of the sigmoid colon, which twists around its mesentery and results in volvulus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Megacolon, either congenital or acquired through Chagas disease, predisposes to the development of sigmoid volvulus.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 presence of a pelvic mass also increases the risk of developing sigmoid volvulus. The mass displaces the sigmoid colon sufficiently to result in torsion of the mesentery and subsequent volvulus. </a:t>
            </a:r>
            <a:endParaRPr lang="en-US" sz="2000" dirty="0" smtClean="0"/>
          </a:p>
          <a:p>
            <a:r>
              <a:rPr lang="en-US" sz="2000" dirty="0" smtClean="0"/>
              <a:t>     The </a:t>
            </a:r>
            <a:r>
              <a:rPr lang="en-US" sz="2000" dirty="0"/>
              <a:t>association of pregnancy and large ovarian tumors with sigmoid volvulus is well known</a:t>
            </a:r>
          </a:p>
        </p:txBody>
      </p:sp>
    </p:spTree>
    <p:extLst>
      <p:ext uri="{BB962C8B-B14F-4D97-AF65-F5344CB8AC3E}">
        <p14:creationId xmlns:p14="http://schemas.microsoft.com/office/powerpoint/2010/main" val="42153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22" y="3620530"/>
            <a:ext cx="2086747" cy="2736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6882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8744"/>
            <a:ext cx="7161683" cy="37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1956</Words>
  <Application>Microsoft Office PowerPoint</Application>
  <PresentationFormat>Widescreen</PresentationFormat>
  <Paragraphs>216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Mazin Alhassan</dc:creator>
  <cp:lastModifiedBy>Mazin Alhassan</cp:lastModifiedBy>
  <cp:revision>71</cp:revision>
  <dcterms:created xsi:type="dcterms:W3CDTF">2019-03-03T18:51:45Z</dcterms:created>
  <dcterms:modified xsi:type="dcterms:W3CDTF">2019-03-12T20:34:24Z</dcterms:modified>
</cp:coreProperties>
</file>